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302" r:id="rId2"/>
    <p:sldId id="303" r:id="rId3"/>
    <p:sldId id="304" r:id="rId4"/>
    <p:sldId id="305" r:id="rId5"/>
    <p:sldId id="306" r:id="rId6"/>
    <p:sldId id="307" r:id="rId7"/>
    <p:sldId id="308" r:id="rId8"/>
    <p:sldId id="309" r:id="rId9"/>
    <p:sldId id="310" r:id="rId10"/>
  </p:sldIdLst>
  <p:sldSz cx="9144000" cy="5143500" type="screen16x9"/>
  <p:notesSz cx="6858000" cy="9144000"/>
  <p:embeddedFontLst>
    <p:embeddedFont>
      <p:font typeface="Proxima Nova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00" d="100"/>
          <a:sy n="100" d="100"/>
        </p:scale>
        <p:origin x="58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60" name="Google Shape;60;p12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SECTION_HEADER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4"/>
                </a:solidFill>
              </a:defRPr>
            </a:lvl1pPr>
            <a:lvl2pPr lvl="1">
              <a:buNone/>
              <a:defRPr>
                <a:solidFill>
                  <a:schemeClr val="accent4"/>
                </a:solidFill>
              </a:defRPr>
            </a:lvl2pPr>
            <a:lvl3pPr lvl="2">
              <a:buNone/>
              <a:defRPr>
                <a:solidFill>
                  <a:schemeClr val="accent4"/>
                </a:solidFill>
              </a:defRPr>
            </a:lvl3pPr>
            <a:lvl4pPr lvl="3">
              <a:buNone/>
              <a:defRPr>
                <a:solidFill>
                  <a:schemeClr val="accent4"/>
                </a:solidFill>
              </a:defRPr>
            </a:lvl4pPr>
            <a:lvl5pPr lvl="4">
              <a:buNone/>
              <a:defRPr>
                <a:solidFill>
                  <a:schemeClr val="accent4"/>
                </a:solidFill>
              </a:defRPr>
            </a:lvl5pPr>
            <a:lvl6pPr lvl="5">
              <a:buNone/>
              <a:defRPr>
                <a:solidFill>
                  <a:schemeClr val="accent4"/>
                </a:solidFill>
              </a:defRPr>
            </a:lvl6pPr>
            <a:lvl7pPr lvl="6">
              <a:buNone/>
              <a:defRPr>
                <a:solidFill>
                  <a:schemeClr val="accent4"/>
                </a:solidFill>
              </a:defRPr>
            </a:lvl7pPr>
            <a:lvl8pPr lvl="7">
              <a:buNone/>
              <a:defRPr>
                <a:solidFill>
                  <a:schemeClr val="accent4"/>
                </a:solidFill>
              </a:defRPr>
            </a:lvl8pPr>
            <a:lvl9pPr lvl="8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2"/>
          </p:nvPr>
        </p:nvSpPr>
        <p:spPr>
          <a:xfrm>
            <a:off x="387975" y="789025"/>
            <a:ext cx="8520600" cy="8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 userDrawn="1">
  <p:cSld name="TITLE_AND_BODY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hasCustomPrompt="1"/>
          </p:nvPr>
        </p:nvSpPr>
        <p:spPr>
          <a:xfrm>
            <a:off x="311700" y="0"/>
            <a:ext cx="8520600" cy="7129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Agenda</a:t>
            </a:r>
            <a:endParaRPr dirty="0"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94734"/>
            <a:ext cx="8520600" cy="38509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832297" y="4863993"/>
            <a:ext cx="311411" cy="1928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accent4"/>
                </a:solidFill>
              </a:defRPr>
            </a:lvl1pPr>
            <a:lvl2pPr lvl="1" rtl="0">
              <a:buNone/>
              <a:defRPr>
                <a:solidFill>
                  <a:schemeClr val="accent4"/>
                </a:solidFill>
              </a:defRPr>
            </a:lvl2pPr>
            <a:lvl3pPr lvl="2" rtl="0">
              <a:buNone/>
              <a:defRPr>
                <a:solidFill>
                  <a:schemeClr val="accent4"/>
                </a:solidFill>
              </a:defRPr>
            </a:lvl3pPr>
            <a:lvl4pPr lvl="3" rtl="0">
              <a:buNone/>
              <a:defRPr>
                <a:solidFill>
                  <a:schemeClr val="accent4"/>
                </a:solidFill>
              </a:defRPr>
            </a:lvl4pPr>
            <a:lvl5pPr lvl="4" rtl="0">
              <a:buNone/>
              <a:defRPr>
                <a:solidFill>
                  <a:schemeClr val="accent4"/>
                </a:solidFill>
              </a:defRPr>
            </a:lvl5pPr>
            <a:lvl6pPr lvl="5" rtl="0">
              <a:buNone/>
              <a:defRPr>
                <a:solidFill>
                  <a:schemeClr val="accent4"/>
                </a:solidFill>
              </a:defRPr>
            </a:lvl6pPr>
            <a:lvl7pPr lvl="6" rtl="0">
              <a:buNone/>
              <a:defRPr>
                <a:solidFill>
                  <a:schemeClr val="accent4"/>
                </a:solidFill>
              </a:defRPr>
            </a:lvl7pPr>
            <a:lvl8pPr lvl="7" rtl="0">
              <a:buNone/>
              <a:defRPr>
                <a:solidFill>
                  <a:schemeClr val="accent4"/>
                </a:solidFill>
              </a:defRPr>
            </a:lvl8pPr>
            <a:lvl9pPr lvl="8" rtl="0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Subtitle 1">
            <a:extLst>
              <a:ext uri="{FF2B5EF4-FFF2-40B4-BE49-F238E27FC236}">
                <a16:creationId xmlns:a16="http://schemas.microsoft.com/office/drawing/2014/main" id="{0D296A4F-FF01-A06E-7AAA-3D203B6399A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11699" y="712926"/>
            <a:ext cx="8520599" cy="481810"/>
          </a:xfrm>
        </p:spPr>
        <p:txBody>
          <a:bodyPr tIns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600"/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311700" y="13810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4"/>
                </a:solidFill>
              </a:defRPr>
            </a:lvl1pPr>
            <a:lvl2pPr lvl="1">
              <a:buNone/>
              <a:defRPr>
                <a:solidFill>
                  <a:schemeClr val="accent4"/>
                </a:solidFill>
              </a:defRPr>
            </a:lvl2pPr>
            <a:lvl3pPr lvl="2">
              <a:buNone/>
              <a:defRPr>
                <a:solidFill>
                  <a:schemeClr val="accent4"/>
                </a:solidFill>
              </a:defRPr>
            </a:lvl3pPr>
            <a:lvl4pPr lvl="3">
              <a:buNone/>
              <a:defRPr>
                <a:solidFill>
                  <a:schemeClr val="accent4"/>
                </a:solidFill>
              </a:defRPr>
            </a:lvl4pPr>
            <a:lvl5pPr lvl="4">
              <a:buNone/>
              <a:defRPr>
                <a:solidFill>
                  <a:schemeClr val="accent4"/>
                </a:solidFill>
              </a:defRPr>
            </a:lvl5pPr>
            <a:lvl6pPr lvl="5">
              <a:buNone/>
              <a:defRPr>
                <a:solidFill>
                  <a:schemeClr val="accent4"/>
                </a:solidFill>
              </a:defRPr>
            </a:lvl6pPr>
            <a:lvl7pPr lvl="6">
              <a:buNone/>
              <a:defRPr>
                <a:solidFill>
                  <a:schemeClr val="accent4"/>
                </a:solidFill>
              </a:defRPr>
            </a:lvl7pPr>
            <a:lvl8pPr lvl="7">
              <a:buNone/>
              <a:defRPr>
                <a:solidFill>
                  <a:schemeClr val="accent4"/>
                </a:solidFill>
              </a:defRPr>
            </a:lvl8pPr>
            <a:lvl9pPr lvl="8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ubTitle" idx="3"/>
          </p:nvPr>
        </p:nvSpPr>
        <p:spPr>
          <a:xfrm>
            <a:off x="386975" y="864000"/>
            <a:ext cx="8368200" cy="8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4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3050" algn="r" rtl="0"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marL="1371600" lvl="2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marL="1828800" lvl="3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marL="2286000" lvl="4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marL="2743200" lvl="5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marL="3200400" lvl="6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marL="3657600" lvl="7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marL="4114800" lvl="8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Google Shape;46;p1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body" idx="2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ubTitle" idx="3"/>
          </p:nvPr>
        </p:nvSpPr>
        <p:spPr>
          <a:xfrm>
            <a:off x="386975" y="787800"/>
            <a:ext cx="8368200" cy="8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4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3050" algn="r" rtl="0"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marL="1371600" lvl="2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marL="1828800" lvl="3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marL="2286000" lvl="4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marL="2743200" lvl="5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marL="3200400" lvl="6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marL="3657600" lvl="7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marL="4114800" lvl="8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5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accent4"/>
                </a:solidFill>
              </a:defRPr>
            </a:lvl1pPr>
            <a:lvl2pPr lvl="1" rtl="0">
              <a:buNone/>
              <a:defRPr>
                <a:solidFill>
                  <a:schemeClr val="accent4"/>
                </a:solidFill>
              </a:defRPr>
            </a:lvl2pPr>
            <a:lvl3pPr lvl="2" rtl="0">
              <a:buNone/>
              <a:defRPr>
                <a:solidFill>
                  <a:schemeClr val="accent4"/>
                </a:solidFill>
              </a:defRPr>
            </a:lvl3pPr>
            <a:lvl4pPr lvl="3" rtl="0">
              <a:buNone/>
              <a:defRPr>
                <a:solidFill>
                  <a:schemeClr val="accent4"/>
                </a:solidFill>
              </a:defRPr>
            </a:lvl4pPr>
            <a:lvl5pPr lvl="4" rtl="0">
              <a:buNone/>
              <a:defRPr>
                <a:solidFill>
                  <a:schemeClr val="accent4"/>
                </a:solidFill>
              </a:defRPr>
            </a:lvl5pPr>
            <a:lvl6pPr lvl="5" rtl="0">
              <a:buNone/>
              <a:defRPr>
                <a:solidFill>
                  <a:schemeClr val="accent4"/>
                </a:solidFill>
              </a:defRPr>
            </a:lvl6pPr>
            <a:lvl7pPr lvl="6" rtl="0">
              <a:buNone/>
              <a:defRPr>
                <a:solidFill>
                  <a:schemeClr val="accent4"/>
                </a:solidFill>
              </a:defRPr>
            </a:lvl7pPr>
            <a:lvl8pPr lvl="7" rtl="0">
              <a:buNone/>
              <a:defRPr>
                <a:solidFill>
                  <a:schemeClr val="accent4"/>
                </a:solidFill>
              </a:defRPr>
            </a:lvl8pPr>
            <a:lvl9pPr lvl="8" rtl="0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3398" y="228502"/>
            <a:ext cx="8520600" cy="712925"/>
          </a:xfrm>
        </p:spPr>
        <p:txBody>
          <a:bodyPr>
            <a:normAutofit/>
          </a:bodyPr>
          <a:lstStyle/>
          <a:p>
            <a:r>
              <a:rPr dirty="0"/>
              <a:t>Customer Lifetime Value (CLV) Analysis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3"/>
          </p:nvPr>
        </p:nvSpPr>
        <p:spPr>
          <a:xfrm>
            <a:off x="2227893" y="845660"/>
            <a:ext cx="8797479" cy="481810"/>
          </a:xfrm>
        </p:spPr>
        <p:txBody>
          <a:bodyPr>
            <a:normAutofit/>
          </a:bodyPr>
          <a:lstStyle/>
          <a:p>
            <a:r>
              <a:rPr sz="2000" dirty="0"/>
              <a:t>Segmentation and Strategic</a:t>
            </a:r>
            <a:r>
              <a:rPr dirty="0"/>
              <a:t> </a:t>
            </a:r>
            <a:r>
              <a:rPr sz="2000" dirty="0"/>
              <a:t>Insights</a:t>
            </a:r>
          </a:p>
        </p:txBody>
      </p:sp>
      <p:sp>
        <p:nvSpPr>
          <p:cNvPr id="5" name="Rectangle 4"/>
          <p:cNvSpPr/>
          <p:nvPr/>
        </p:nvSpPr>
        <p:spPr>
          <a:xfrm>
            <a:off x="125232" y="203463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6" name="Rectangle 5"/>
          <p:cNvSpPr/>
          <p:nvPr/>
        </p:nvSpPr>
        <p:spPr>
          <a:xfrm>
            <a:off x="2227893" y="4477214"/>
            <a:ext cx="4481478" cy="33335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43468" y="1508670"/>
            <a:ext cx="8686800" cy="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E8118E3-41D8-CEF4-D5CF-40BF68F69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3398" y="1343657"/>
            <a:ext cx="4895973" cy="275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B46842-10B0-EC04-B73B-84B8247AF202}"/>
              </a:ext>
            </a:extLst>
          </p:cNvPr>
          <p:cNvSpPr txBox="1"/>
          <p:nvPr/>
        </p:nvSpPr>
        <p:spPr>
          <a:xfrm>
            <a:off x="7389541" y="4287345"/>
            <a:ext cx="1950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Presented By :</a:t>
            </a:r>
          </a:p>
          <a:p>
            <a:r>
              <a:rPr lang="en-IN" dirty="0"/>
              <a:t>  Dakshini 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400" y="382555"/>
            <a:ext cx="8520600" cy="712925"/>
          </a:xfrm>
        </p:spPr>
        <p:txBody>
          <a:bodyPr>
            <a:normAutofit/>
          </a:bodyPr>
          <a:lstStyle/>
          <a:p>
            <a:r>
              <a:rPr dirty="0"/>
              <a:t>Project Objective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3"/>
          </p:nvPr>
        </p:nvSpPr>
        <p:spPr>
          <a:xfrm>
            <a:off x="436350" y="1171680"/>
            <a:ext cx="8520599" cy="481810"/>
          </a:xfrm>
        </p:spPr>
        <p:txBody>
          <a:bodyPr>
            <a:normAutofit/>
          </a:bodyPr>
          <a:lstStyle/>
          <a:p>
            <a:r>
              <a:rPr dirty="0"/>
              <a:t>Customer CLV Segmentation Goals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311699" y="2051362"/>
            <a:ext cx="4190999" cy="1729382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Understand Behavior: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Use CLV to analyze customer patterns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Segment by Value: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Group customers into value-based tiers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Retention Strategies: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Grow and retain high-value segments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622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engin akyurt on Unsplash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856" y="351368"/>
            <a:ext cx="8520600" cy="712925"/>
          </a:xfrm>
        </p:spPr>
        <p:txBody>
          <a:bodyPr>
            <a:normAutofit/>
          </a:bodyPr>
          <a:lstStyle/>
          <a:p>
            <a:r>
              <a:rPr dirty="0"/>
              <a:t>Dataset &amp; Tools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3"/>
          </p:nvPr>
        </p:nvSpPr>
        <p:spPr>
          <a:xfrm>
            <a:off x="464100" y="1229665"/>
            <a:ext cx="8520599" cy="481810"/>
          </a:xfrm>
        </p:spPr>
        <p:txBody>
          <a:bodyPr>
            <a:normAutofit/>
          </a:bodyPr>
          <a:lstStyle/>
          <a:p>
            <a:r>
              <a:rPr dirty="0"/>
              <a:t>Data Source and Analytical Platform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2042219"/>
            <a:ext cx="4190999" cy="1523702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Dataset: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Online Retail Dataset (UK e-commerce transactions)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Tools: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Python (Pandas, NumPy, Matplotlib), Tableau, Excel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Platform: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Analysis conducted in </a:t>
            </a:r>
            <a:r>
              <a:rPr sz="1300" b="0" i="0" dirty="0" err="1">
                <a:solidFill>
                  <a:srgbClr val="616161"/>
                </a:solidFill>
                <a:latin typeface="Proxima Nova"/>
              </a:rPr>
              <a:t>Jupyter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Notebook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622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Lachlan Donald on Unsplash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100" y="386845"/>
            <a:ext cx="8520600" cy="712925"/>
          </a:xfrm>
        </p:spPr>
        <p:txBody>
          <a:bodyPr>
            <a:normAutofit/>
          </a:bodyPr>
          <a:lstStyle/>
          <a:p>
            <a:r>
              <a:rPr dirty="0"/>
              <a:t>CLV Metrics &amp; Distribution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3"/>
          </p:nvPr>
        </p:nvSpPr>
        <p:spPr>
          <a:xfrm>
            <a:off x="464100" y="1267765"/>
            <a:ext cx="8520599" cy="481810"/>
          </a:xfrm>
        </p:spPr>
        <p:txBody>
          <a:bodyPr>
            <a:normAutofit/>
          </a:bodyPr>
          <a:lstStyle/>
          <a:p>
            <a:r>
              <a:rPr dirty="0"/>
              <a:t>Customer Value Spread Analysis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52923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854450"/>
            <a:ext cx="4190999" cy="1729382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CLV Histogram: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Distribution of CLV values across all customers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Skewed Distribution: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Most customers fall in the lower CLV range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Key Insight: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High CLV customers are rare but valuable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622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Luke Chesser on Unsplash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099" y="441685"/>
            <a:ext cx="8520600" cy="712925"/>
          </a:xfrm>
        </p:spPr>
        <p:txBody>
          <a:bodyPr>
            <a:normAutofit/>
          </a:bodyPr>
          <a:lstStyle/>
          <a:p>
            <a:r>
              <a:rPr dirty="0"/>
              <a:t>Customer Segments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3"/>
          </p:nvPr>
        </p:nvSpPr>
        <p:spPr>
          <a:xfrm>
            <a:off x="464100" y="1272630"/>
            <a:ext cx="8520599" cy="481810"/>
          </a:xfrm>
        </p:spPr>
        <p:txBody>
          <a:bodyPr>
            <a:normAutofit/>
          </a:bodyPr>
          <a:lstStyle/>
          <a:p>
            <a:r>
              <a:rPr dirty="0"/>
              <a:t>CLV-Based Tier Distribution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599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599" y="2042219"/>
            <a:ext cx="4190999" cy="1523702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Segment Groups: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High, Mid-High, Mid-Low, Low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Distribution Insight: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Most customers in Mid/Low segments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Segment Basis: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CLV from purchase frequency and value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622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Missy Meyer on Unsplash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951" y="442814"/>
            <a:ext cx="8520600" cy="712925"/>
          </a:xfrm>
        </p:spPr>
        <p:txBody>
          <a:bodyPr>
            <a:normAutofit/>
          </a:bodyPr>
          <a:lstStyle/>
          <a:p>
            <a:r>
              <a:rPr dirty="0"/>
              <a:t>Segment Characteristics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3"/>
          </p:nvPr>
        </p:nvSpPr>
        <p:spPr>
          <a:xfrm>
            <a:off x="542157" y="1240990"/>
            <a:ext cx="8520599" cy="481810"/>
          </a:xfrm>
        </p:spPr>
        <p:txBody>
          <a:bodyPr>
            <a:normAutofit/>
          </a:bodyPr>
          <a:lstStyle/>
          <a:p>
            <a:r>
              <a:rPr dirty="0"/>
              <a:t>Recency and Frequency by Tier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302" y="1729831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302" y="2529630"/>
            <a:ext cx="8686800" cy="86856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436607" y="2485484"/>
            <a:ext cx="2692300" cy="86856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1422350" y="1508670"/>
            <a:ext cx="304800" cy="304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1422350" y="150867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endParaRPr/>
          </a:p>
        </p:txBody>
      </p:sp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357" y="1896969"/>
            <a:ext cx="304800" cy="3048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36607" y="2338498"/>
            <a:ext cx="2692300" cy="2056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sz="1300" b="1" i="0" dirty="0">
                <a:solidFill>
                  <a:srgbClr val="616161"/>
                </a:solidFill>
                <a:latin typeface="Proxima Nova"/>
              </a:rPr>
              <a:t>High CLV</a:t>
            </a:r>
          </a:p>
          <a:p>
            <a:pPr algn="ctr">
              <a:spcAft>
                <a:spcPts val="1200"/>
              </a:spcAft>
            </a:pPr>
            <a:r>
              <a:rPr sz="1300" b="0" i="0" dirty="0">
                <a:solidFill>
                  <a:srgbClr val="616161"/>
                </a:solidFill>
                <a:latin typeface="Proxima Nova"/>
              </a:rPr>
              <a:t>Frequent and recent buyers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129056" y="2323950"/>
            <a:ext cx="2692449" cy="86856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ectangle 14"/>
          <p:cNvSpPr/>
          <p:nvPr/>
        </p:nvSpPr>
        <p:spPr>
          <a:xfrm>
            <a:off x="4419451" y="1508670"/>
            <a:ext cx="304800" cy="304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4419451" y="150867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endParaRPr/>
          </a:p>
        </p:txBody>
      </p:sp>
      <p:pic>
        <p:nvPicPr>
          <p:cNvPr id="17" name="Picture 16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1220" y="1948856"/>
            <a:ext cx="304800" cy="3048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729420" y="2346432"/>
            <a:ext cx="2692449" cy="2056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sz="1300" b="1" i="0" dirty="0">
                <a:solidFill>
                  <a:srgbClr val="616161"/>
                </a:solidFill>
                <a:latin typeface="Proxima Nova"/>
              </a:rPr>
              <a:t>Mid Segments</a:t>
            </a:r>
          </a:p>
          <a:p>
            <a:pPr algn="ctr">
              <a:spcAft>
                <a:spcPts val="1200"/>
              </a:spcAft>
            </a:pPr>
            <a:r>
              <a:rPr sz="1300" b="0" i="0" dirty="0">
                <a:solidFill>
                  <a:srgbClr val="616161"/>
                </a:solidFill>
                <a:latin typeface="Proxima Nova"/>
              </a:rPr>
              <a:t>Moderate activity and recentness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729107" y="569258"/>
            <a:ext cx="2198351" cy="86856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20" name="Rectangle 19"/>
          <p:cNvSpPr/>
          <p:nvPr/>
        </p:nvSpPr>
        <p:spPr>
          <a:xfrm>
            <a:off x="7416700" y="1508670"/>
            <a:ext cx="304800" cy="304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416700" y="150867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endParaRPr/>
          </a:p>
        </p:txBody>
      </p:sp>
      <p:pic>
        <p:nvPicPr>
          <p:cNvPr id="22" name="Picture 21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0870" y="3357299"/>
            <a:ext cx="304800" cy="3048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037120" y="3803804"/>
            <a:ext cx="2692300" cy="2056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sz="1300" b="1" i="0" dirty="0">
                <a:solidFill>
                  <a:srgbClr val="616161"/>
                </a:solidFill>
                <a:latin typeface="Proxima Nova"/>
              </a:rPr>
              <a:t>Low CLV</a:t>
            </a:r>
          </a:p>
          <a:p>
            <a:pPr algn="ctr">
              <a:spcAft>
                <a:spcPts val="1200"/>
              </a:spcAft>
            </a:pPr>
            <a:r>
              <a:rPr sz="1300" b="0" i="0" dirty="0">
                <a:solidFill>
                  <a:srgbClr val="616161"/>
                </a:solidFill>
                <a:latin typeface="Proxima Nova"/>
              </a:rPr>
              <a:t>Infrequent and old transactions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699" y="424927"/>
            <a:ext cx="8520600" cy="712925"/>
          </a:xfrm>
        </p:spPr>
        <p:txBody>
          <a:bodyPr>
            <a:normAutofit/>
          </a:bodyPr>
          <a:lstStyle/>
          <a:p>
            <a:r>
              <a:rPr dirty="0"/>
              <a:t>Strategic Recommendations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3"/>
          </p:nvPr>
        </p:nvSpPr>
        <p:spPr>
          <a:xfrm>
            <a:off x="436350" y="1278107"/>
            <a:ext cx="8520599" cy="481810"/>
          </a:xfrm>
        </p:spPr>
        <p:txBody>
          <a:bodyPr>
            <a:normAutofit/>
          </a:bodyPr>
          <a:lstStyle/>
          <a:p>
            <a:r>
              <a:rPr dirty="0"/>
              <a:t>Retention Actions by Segment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8686800" cy="107424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28600" y="1508670"/>
            <a:ext cx="2692300" cy="107424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1422350" y="1508670"/>
            <a:ext cx="304800" cy="304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1422350" y="150867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endParaRPr/>
          </a:p>
        </p:txBody>
      </p:sp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350" y="2043464"/>
            <a:ext cx="304800" cy="3048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11699" y="2480071"/>
            <a:ext cx="2692300" cy="2056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sz="1300" b="1" i="0" dirty="0">
                <a:solidFill>
                  <a:srgbClr val="616161"/>
                </a:solidFill>
                <a:latin typeface="Proxima Nova"/>
              </a:rPr>
              <a:t>Low CLV</a:t>
            </a:r>
          </a:p>
          <a:p>
            <a:pPr algn="ctr">
              <a:spcAft>
                <a:spcPts val="1200"/>
              </a:spcAft>
            </a:pPr>
            <a:r>
              <a:rPr sz="1300" b="0" i="0" dirty="0">
                <a:solidFill>
                  <a:srgbClr val="616161"/>
                </a:solidFill>
                <a:latin typeface="Proxima Nova"/>
              </a:rPr>
              <a:t>Win-back campaigns, re-engagement emails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225700" y="1508670"/>
            <a:ext cx="2692449" cy="107424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ectangle 14"/>
          <p:cNvSpPr/>
          <p:nvPr/>
        </p:nvSpPr>
        <p:spPr>
          <a:xfrm>
            <a:off x="4419451" y="1508670"/>
            <a:ext cx="304800" cy="304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4419451" y="150867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endParaRPr/>
          </a:p>
        </p:txBody>
      </p:sp>
      <p:pic>
        <p:nvPicPr>
          <p:cNvPr id="17" name="Picture 16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1071" y="1975004"/>
            <a:ext cx="304800" cy="3048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139849" y="2480071"/>
            <a:ext cx="2692449" cy="2056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sz="1300" b="1" i="0" dirty="0">
                <a:solidFill>
                  <a:srgbClr val="616161"/>
                </a:solidFill>
                <a:latin typeface="Proxima Nova"/>
              </a:rPr>
              <a:t>Mid-Low</a:t>
            </a:r>
          </a:p>
          <a:p>
            <a:pPr algn="ctr">
              <a:spcAft>
                <a:spcPts val="1200"/>
              </a:spcAft>
            </a:pPr>
            <a:r>
              <a:rPr sz="1300" b="0" i="0" dirty="0">
                <a:solidFill>
                  <a:srgbClr val="616161"/>
                </a:solidFill>
                <a:latin typeface="Proxima Nova"/>
              </a:rPr>
              <a:t>Loyalty points and follow-up programs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22950" y="1508670"/>
            <a:ext cx="2692300" cy="107424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>
          <a:xfrm>
            <a:off x="7416700" y="1508670"/>
            <a:ext cx="304800" cy="304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416700" y="150867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endParaRPr/>
          </a:p>
        </p:txBody>
      </p:sp>
      <p:pic>
        <p:nvPicPr>
          <p:cNvPr id="22" name="Picture 21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451" y="3341190"/>
            <a:ext cx="304800" cy="3048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286462" y="3869010"/>
            <a:ext cx="2692300" cy="2056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sz="1300" b="1" i="0" dirty="0">
                <a:solidFill>
                  <a:srgbClr val="616161"/>
                </a:solidFill>
                <a:latin typeface="Proxima Nova"/>
              </a:rPr>
              <a:t>High CLV</a:t>
            </a:r>
          </a:p>
          <a:p>
            <a:pPr algn="ctr">
              <a:spcAft>
                <a:spcPts val="1200"/>
              </a:spcAft>
            </a:pPr>
            <a:r>
              <a:rPr sz="1300" b="0" i="0" dirty="0">
                <a:solidFill>
                  <a:srgbClr val="616161"/>
                </a:solidFill>
                <a:latin typeface="Proxima Nova"/>
              </a:rPr>
              <a:t>VIP benefits, early access, priority support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349" y="434430"/>
            <a:ext cx="8520600" cy="712925"/>
          </a:xfrm>
        </p:spPr>
        <p:txBody>
          <a:bodyPr>
            <a:normAutofit/>
          </a:bodyPr>
          <a:lstStyle/>
          <a:p>
            <a:r>
              <a:rPr dirty="0"/>
              <a:t>Conclusion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3"/>
          </p:nvPr>
        </p:nvSpPr>
        <p:spPr>
          <a:xfrm>
            <a:off x="436350" y="1281404"/>
            <a:ext cx="8520599" cy="481810"/>
          </a:xfrm>
        </p:spPr>
        <p:txBody>
          <a:bodyPr>
            <a:normAutofit/>
          </a:bodyPr>
          <a:lstStyle/>
          <a:p>
            <a:r>
              <a:rPr dirty="0"/>
              <a:t>Strategic CLV Segmentation Summary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1633654" y="-5561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311699" y="2042219"/>
            <a:ext cx="4190999" cy="1523702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Targeted Marketing: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Segmentation helps focus on value-driving segments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ROI Impact: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Improved retention boosts profitability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Dashboard Option: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Tableau dashboard enables dynamic data review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622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The CEO Kid on Unsplash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8584" y="322656"/>
            <a:ext cx="8520600" cy="712925"/>
          </a:xfrm>
        </p:spPr>
        <p:txBody>
          <a:bodyPr>
            <a:normAutofit/>
          </a:bodyPr>
          <a:lstStyle/>
          <a:p>
            <a:r>
              <a:rPr dirty="0"/>
              <a:t>Thank You!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3"/>
          </p:nvPr>
        </p:nvSpPr>
        <p:spPr>
          <a:xfrm>
            <a:off x="700319" y="2550813"/>
            <a:ext cx="8520599" cy="481810"/>
          </a:xfrm>
        </p:spPr>
        <p:txBody>
          <a:bodyPr>
            <a:normAutofit/>
          </a:bodyPr>
          <a:lstStyle/>
          <a:p>
            <a:endParaRPr dirty="0"/>
          </a:p>
        </p:txBody>
      </p:sp>
      <p:sp>
        <p:nvSpPr>
          <p:cNvPr id="5" name="Rectangle 4"/>
          <p:cNvSpPr/>
          <p:nvPr/>
        </p:nvSpPr>
        <p:spPr>
          <a:xfrm>
            <a:off x="1341120" y="4411705"/>
            <a:ext cx="7620000" cy="1158446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b="1" dirty="0"/>
          </a:p>
        </p:txBody>
      </p:sp>
      <p:sp>
        <p:nvSpPr>
          <p:cNvPr id="6" name="Rectangle 5"/>
          <p:cNvSpPr/>
          <p:nvPr/>
        </p:nvSpPr>
        <p:spPr>
          <a:xfrm>
            <a:off x="5798820" y="3223397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2243551" y="2533696"/>
            <a:ext cx="4559242" cy="11153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8686800" cy="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1F9078E-F2FA-F457-5801-80E722525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719" y="1226355"/>
            <a:ext cx="4907280" cy="3130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63D297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278</Words>
  <Application>Microsoft Office PowerPoint</Application>
  <PresentationFormat>On-screen Show (16:9)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Proxima Nova</vt:lpstr>
      <vt:lpstr>Spearmint</vt:lpstr>
      <vt:lpstr>Customer Lifetime Value (CLV) Analysis</vt:lpstr>
      <vt:lpstr>Project Objective</vt:lpstr>
      <vt:lpstr>Dataset &amp; Tools</vt:lpstr>
      <vt:lpstr>CLV Metrics &amp; Distribution</vt:lpstr>
      <vt:lpstr>Customer Segments</vt:lpstr>
      <vt:lpstr>Segment Characteristics</vt:lpstr>
      <vt:lpstr>Strategic Recommendations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Dakshini Shanmugam</dc:creator>
  <cp:lastModifiedBy>Dakshini Shanmugam</cp:lastModifiedBy>
  <cp:revision>5</cp:revision>
  <dcterms:modified xsi:type="dcterms:W3CDTF">2025-07-05T12:26:05Z</dcterms:modified>
</cp:coreProperties>
</file>